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78" r:id="rId3"/>
    <p:sldId id="334" r:id="rId4"/>
    <p:sldId id="338" r:id="rId5"/>
    <p:sldId id="339" r:id="rId6"/>
    <p:sldId id="328" r:id="rId7"/>
    <p:sldId id="33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8A"/>
    <a:srgbClr val="C0D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1" autoAdjust="0"/>
    <p:restoredTop sz="94660"/>
  </p:normalViewPr>
  <p:slideViewPr>
    <p:cSldViewPr snapToGrid="0">
      <p:cViewPr>
        <p:scale>
          <a:sx n="117" d="100"/>
          <a:sy n="117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B7F40-D440-496A-8716-4BFBB7A487E1}" type="datetimeFigureOut">
              <a:rPr lang="es-ES" smtClean="0"/>
              <a:t>30/03/2023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6BEB9-C6AA-4D68-B3FD-6483952027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05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tonico è uno di quei prodotti che, nella routine di benessere del viso, ha un ruolo fondamentale.</a:t>
            </a:r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6BEB9-C6AA-4D68-B3FD-6483952027B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2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6BEB9-C6AA-4D68-B3FD-6483952027B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9615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 b="1" dirty="0"/>
              <a:t>Dopo la detersione</a:t>
            </a:r>
            <a:r>
              <a:rPr lang="it-IT" dirty="0"/>
              <a:t> del mattino e della sera, si versa un po’ di prodotto su un dischetto di cotone, poi si passa sul viso con una leggera pressione.</a:t>
            </a:r>
            <a:endParaRPr lang="es-ES" dirty="0"/>
          </a:p>
          <a:p>
            <a:pPr lvl="0"/>
            <a:r>
              <a:rPr lang="it-IT" dirty="0"/>
              <a:t>Si può usare anche </a:t>
            </a:r>
            <a:r>
              <a:rPr lang="it-IT" b="1" dirty="0"/>
              <a:t>in qualsiasi momento del giorno</a:t>
            </a:r>
            <a:r>
              <a:rPr lang="it-IT" dirty="0"/>
              <a:t> in cui si desidera un tocco di freschezza e vitalità, applicandolo su un dischetto o picchiettando direttamente con le dita (per esempio anche sul contorno occhi per l’effetto antifatica). </a:t>
            </a:r>
            <a:endParaRPr lang="es-ES" dirty="0"/>
          </a:p>
          <a:p>
            <a:r>
              <a:rPr lang="it-IT" dirty="0"/>
              <a:t>Nota: per la presenza della delicata acqua di rosa damascena, si consiglia di conservare lontano da luce e calore.</a:t>
            </a:r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6BEB9-C6AA-4D68-B3FD-6483952027B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786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6BEB9-C6AA-4D68-B3FD-6483952027B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606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6BEB9-C6AA-4D68-B3FD-6483952027B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17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Questo speciale complesso è costituito da una particolare combinazione di estratti vegetali, ovvero menta glaciale, timo e tè verde, che si caratterizza per agire sulla pelle con effetto: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6BEB9-C6AA-4D68-B3FD-6483952027B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053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2" y="2130425"/>
            <a:ext cx="10363200" cy="1470026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301B-B0E1-45D7-90A8-6800F504D9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787-8CB0-447B-A1E5-3A13ADA92BA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3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06412"/>
            <a:ext cx="2743200" cy="438785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2" y="206412"/>
            <a:ext cx="8026400" cy="438785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301B-B0E1-45D7-90A8-6800F504D9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787-8CB0-447B-A1E5-3A13ADA92BA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4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035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307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19703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77921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9970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80388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70682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23153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658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301B-B0E1-45D7-90A8-6800F504D9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787-8CB0-447B-A1E5-3A13ADA92BA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82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41177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36876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49042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6004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6" y="4406940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6" y="290672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5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0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6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3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8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4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301B-B0E1-45D7-90A8-6800F504D9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787-8CB0-447B-A1E5-3A13ADA92BA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5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2" y="1200188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200188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301B-B0E1-45D7-90A8-6800F504D9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787-8CB0-447B-A1E5-3A13ADA92BA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3" indent="0">
              <a:buNone/>
              <a:defRPr sz="2700" b="1"/>
            </a:lvl2pPr>
            <a:lvl3pPr marL="1219106" indent="0">
              <a:buNone/>
              <a:defRPr sz="2400" b="1"/>
            </a:lvl3pPr>
            <a:lvl4pPr marL="1828659" indent="0">
              <a:buNone/>
              <a:defRPr sz="2100" b="1"/>
            </a:lvl4pPr>
            <a:lvl5pPr marL="2438212" indent="0">
              <a:buNone/>
              <a:defRPr sz="2100" b="1"/>
            </a:lvl5pPr>
            <a:lvl6pPr marL="3047765" indent="0">
              <a:buNone/>
              <a:defRPr sz="2100" b="1"/>
            </a:lvl6pPr>
            <a:lvl7pPr marL="3657318" indent="0">
              <a:buNone/>
              <a:defRPr sz="2100" b="1"/>
            </a:lvl7pPr>
            <a:lvl8pPr marL="4266869" indent="0">
              <a:buNone/>
              <a:defRPr sz="2100" b="1"/>
            </a:lvl8pPr>
            <a:lvl9pPr marL="4876423" indent="0">
              <a:buNone/>
              <a:defRPr sz="21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2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3" indent="0">
              <a:buNone/>
              <a:defRPr sz="2700" b="1"/>
            </a:lvl2pPr>
            <a:lvl3pPr marL="1219106" indent="0">
              <a:buNone/>
              <a:defRPr sz="2400" b="1"/>
            </a:lvl3pPr>
            <a:lvl4pPr marL="1828659" indent="0">
              <a:buNone/>
              <a:defRPr sz="2100" b="1"/>
            </a:lvl4pPr>
            <a:lvl5pPr marL="2438212" indent="0">
              <a:buNone/>
              <a:defRPr sz="2100" b="1"/>
            </a:lvl5pPr>
            <a:lvl6pPr marL="3047765" indent="0">
              <a:buNone/>
              <a:defRPr sz="2100" b="1"/>
            </a:lvl6pPr>
            <a:lvl7pPr marL="3657318" indent="0">
              <a:buNone/>
              <a:defRPr sz="2100" b="1"/>
            </a:lvl7pPr>
            <a:lvl8pPr marL="4266869" indent="0">
              <a:buNone/>
              <a:defRPr sz="2100" b="1"/>
            </a:lvl8pPr>
            <a:lvl9pPr marL="4876423" indent="0">
              <a:buNone/>
              <a:defRPr sz="21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301B-B0E1-45D7-90A8-6800F504D9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787-8CB0-447B-A1E5-3A13ADA92BA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7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301B-B0E1-45D7-90A8-6800F504D9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787-8CB0-447B-A1E5-3A13ADA92BA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0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8" y="273088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4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8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53" indent="0">
              <a:buNone/>
              <a:defRPr sz="1600"/>
            </a:lvl2pPr>
            <a:lvl3pPr marL="1219106" indent="0">
              <a:buNone/>
              <a:defRPr sz="1300"/>
            </a:lvl3pPr>
            <a:lvl4pPr marL="1828659" indent="0">
              <a:buNone/>
              <a:defRPr sz="1200"/>
            </a:lvl4pPr>
            <a:lvl5pPr marL="2438212" indent="0">
              <a:buNone/>
              <a:defRPr sz="1200"/>
            </a:lvl5pPr>
            <a:lvl6pPr marL="3047765" indent="0">
              <a:buNone/>
              <a:defRPr sz="1200"/>
            </a:lvl6pPr>
            <a:lvl7pPr marL="3657318" indent="0">
              <a:buNone/>
              <a:defRPr sz="1200"/>
            </a:lvl7pPr>
            <a:lvl8pPr marL="4266869" indent="0">
              <a:buNone/>
              <a:defRPr sz="1200"/>
            </a:lvl8pPr>
            <a:lvl9pPr marL="4876423" indent="0">
              <a:buNone/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301B-B0E1-45D7-90A8-6800F504D9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787-8CB0-447B-A1E5-3A13ADA92BA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9" y="480063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53" indent="0">
              <a:buNone/>
              <a:defRPr sz="3700"/>
            </a:lvl2pPr>
            <a:lvl3pPr marL="1219106" indent="0">
              <a:buNone/>
              <a:defRPr sz="3200"/>
            </a:lvl3pPr>
            <a:lvl4pPr marL="1828659" indent="0">
              <a:buNone/>
              <a:defRPr sz="2700"/>
            </a:lvl4pPr>
            <a:lvl5pPr marL="2438212" indent="0">
              <a:buNone/>
              <a:defRPr sz="2700"/>
            </a:lvl5pPr>
            <a:lvl6pPr marL="3047765" indent="0">
              <a:buNone/>
              <a:defRPr sz="2700"/>
            </a:lvl6pPr>
            <a:lvl7pPr marL="3657318" indent="0">
              <a:buNone/>
              <a:defRPr sz="2700"/>
            </a:lvl7pPr>
            <a:lvl8pPr marL="4266869" indent="0">
              <a:buNone/>
              <a:defRPr sz="2700"/>
            </a:lvl8pPr>
            <a:lvl9pPr marL="4876423" indent="0">
              <a:buNone/>
              <a:defRPr sz="27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9" y="536737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53" indent="0">
              <a:buNone/>
              <a:defRPr sz="1600"/>
            </a:lvl2pPr>
            <a:lvl3pPr marL="1219106" indent="0">
              <a:buNone/>
              <a:defRPr sz="1300"/>
            </a:lvl3pPr>
            <a:lvl4pPr marL="1828659" indent="0">
              <a:buNone/>
              <a:defRPr sz="1200"/>
            </a:lvl4pPr>
            <a:lvl5pPr marL="2438212" indent="0">
              <a:buNone/>
              <a:defRPr sz="1200"/>
            </a:lvl5pPr>
            <a:lvl6pPr marL="3047765" indent="0">
              <a:buNone/>
              <a:defRPr sz="1200"/>
            </a:lvl6pPr>
            <a:lvl7pPr marL="3657318" indent="0">
              <a:buNone/>
              <a:defRPr sz="1200"/>
            </a:lvl7pPr>
            <a:lvl8pPr marL="4266869" indent="0">
              <a:buNone/>
              <a:defRPr sz="1200"/>
            </a:lvl8pPr>
            <a:lvl9pPr marL="4876423" indent="0">
              <a:buNone/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301B-B0E1-45D7-90A8-6800F504D9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787-8CB0-447B-A1E5-3A13ADA92BA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4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301B-B0E1-45D7-90A8-6800F504D9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787-8CB0-447B-A1E5-3A13ADA92BA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4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121910" tIns="60955" rIns="121910" bIns="60955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121910" tIns="60955" rIns="121910" bIns="60955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2" y="6356388"/>
            <a:ext cx="2844800" cy="365125"/>
          </a:xfrm>
          <a:prstGeom prst="rect">
            <a:avLst/>
          </a:prstGeom>
        </p:spPr>
        <p:txBody>
          <a:bodyPr vert="horz" lIns="121910" tIns="60955" rIns="121910" bIns="6095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06"/>
            <a:fld id="{83B9301B-B0E1-45D7-90A8-6800F504D98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1219106"/>
              <a:t>30/03/2023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5" y="6356388"/>
            <a:ext cx="3860800" cy="365125"/>
          </a:xfrm>
          <a:prstGeom prst="rect">
            <a:avLst/>
          </a:prstGeom>
        </p:spPr>
        <p:txBody>
          <a:bodyPr vert="horz" lIns="121910" tIns="60955" rIns="121910" bIns="6095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06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2" y="6356388"/>
            <a:ext cx="2844800" cy="365125"/>
          </a:xfrm>
          <a:prstGeom prst="rect">
            <a:avLst/>
          </a:prstGeom>
        </p:spPr>
        <p:txBody>
          <a:bodyPr vert="horz" lIns="121910" tIns="60955" rIns="121910" bIns="6095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06"/>
            <a:fld id="{5CAF5787-8CB0-447B-A1E5-3A13ADA92BA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1219106"/>
              <a:t>‹Nº›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7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0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4" indent="-457164" algn="l" defTabSz="1219106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23" indent="-380970" algn="l" defTabSz="1219106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2" indent="-304777" algn="l" defTabSz="121910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35" indent="-304777" algn="l" defTabSz="12191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89" indent="-304777" algn="l" defTabSz="1219106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1" indent="-304777" algn="l" defTabSz="12191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93" indent="-304777" algn="l" defTabSz="12191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46" indent="-304777" algn="l" defTabSz="12191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99" indent="-304777" algn="l" defTabSz="12191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0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3" algn="l" defTabSz="121910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06" algn="l" defTabSz="121910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59" algn="l" defTabSz="121910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2" algn="l" defTabSz="121910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65" algn="l" defTabSz="121910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18" algn="l" defTabSz="121910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69" algn="l" defTabSz="121910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23" algn="l" defTabSz="121910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6143760"/>
            <a:ext cx="12191400" cy="7135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" name="Line 2"/>
          <p:cNvSpPr/>
          <p:nvPr/>
        </p:nvSpPr>
        <p:spPr>
          <a:xfrm>
            <a:off x="1428840" y="6548760"/>
            <a:ext cx="10762920" cy="0"/>
          </a:xfrm>
          <a:prstGeom prst="line">
            <a:avLst/>
          </a:prstGeom>
          <a:ln w="25560">
            <a:solidFill>
              <a:srgbClr val="004A9A"/>
            </a:solidFill>
            <a:miter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3" name="Immagine 7"/>
          <p:cNvPicPr/>
          <p:nvPr/>
        </p:nvPicPr>
        <p:blipFill>
          <a:blip r:embed="rId14"/>
          <a:stretch>
            <a:fillRect/>
          </a:stretch>
        </p:blipFill>
        <p:spPr>
          <a:xfrm>
            <a:off x="371520" y="6315120"/>
            <a:ext cx="748800" cy="4780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 panose="020B0604020202020204"/>
              </a:rPr>
              <a:t>Format des Titeltextes durch Klicken bearbeiten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 panose="020B0604020202020204"/>
              </a:rPr>
              <a:t>Format des Gliederungstextes durch Klicken bearbeiten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 panose="020B0604020202020204"/>
              </a:rPr>
              <a:t>Zweite Gliederungsebene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 panose="020B0604020202020204"/>
              </a:rPr>
              <a:t>Dritte Gliederungsebene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 panose="020B0604020202020204"/>
              </a:rPr>
              <a:t>Vierte Gliederungsebene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 panose="020B0604020202020204"/>
              </a:rPr>
              <a:t>Fünfte Gliederungsebene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 panose="020B0604020202020204"/>
              </a:rPr>
              <a:t>Sechste Gliederungsebene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 panose="020B0604020202020204"/>
              </a:rPr>
              <a:t>Siebte Gliederungsebene</a:t>
            </a:r>
          </a:p>
        </p:txBody>
      </p:sp>
    </p:spTree>
    <p:extLst>
      <p:ext uri="{BB962C8B-B14F-4D97-AF65-F5344CB8AC3E}">
        <p14:creationId xmlns:p14="http://schemas.microsoft.com/office/powerpoint/2010/main" val="217860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1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DACE"/>
            </a:gs>
            <a:gs pos="99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587" y="1789054"/>
            <a:ext cx="12190413" cy="3552352"/>
          </a:xfrm>
          <a:prstGeom prst="rect">
            <a:avLst/>
          </a:prstGeom>
          <a:solidFill>
            <a:srgbClr val="E2EEED"/>
          </a:solidFill>
        </p:spPr>
        <p:txBody>
          <a:bodyPr wrap="square" lIns="121910" tIns="60955" rIns="3419052" bIns="60955" rtlCol="0" anchor="ctr">
            <a:noAutofit/>
          </a:bodyPr>
          <a:lstStyle/>
          <a:p>
            <a:pPr marL="361850" marR="0" lvl="0" indent="0" algn="l" defTabSz="336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F9E6B331-8739-D3AC-54BD-CBF81F80DAF4}"/>
              </a:ext>
            </a:extLst>
          </p:cNvPr>
          <p:cNvSpPr/>
          <p:nvPr/>
        </p:nvSpPr>
        <p:spPr>
          <a:xfrm>
            <a:off x="8839200" y="0"/>
            <a:ext cx="30353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599A94B9-D2F1-E47E-C783-84C446464F01}"/>
              </a:ext>
            </a:extLst>
          </p:cNvPr>
          <p:cNvSpPr txBox="1"/>
          <p:nvPr/>
        </p:nvSpPr>
        <p:spPr>
          <a:xfrm>
            <a:off x="428219" y="3074552"/>
            <a:ext cx="84719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defTabSz="33652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800" b="0" i="0" u="none" strike="noStrike" cap="none" spc="600" normalizeH="0">
                <a:ln>
                  <a:noFill/>
                </a:ln>
                <a:solidFill>
                  <a:srgbClr val="674070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336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800" b="0" i="0" u="none" strike="noStrike" kern="1200" cap="none" spc="1100" normalizeH="0" baseline="0" noProof="0" dirty="0">
                <a:ln>
                  <a:noFill/>
                </a:ln>
                <a:solidFill>
                  <a:srgbClr val="0094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VITALIZZANTE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20E63C1F-DA7C-40D5-87C8-331D81A0FCB1}"/>
              </a:ext>
            </a:extLst>
          </p:cNvPr>
          <p:cNvSpPr txBox="1"/>
          <p:nvPr/>
        </p:nvSpPr>
        <p:spPr>
          <a:xfrm>
            <a:off x="436880" y="2057720"/>
            <a:ext cx="67066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algn="ctr" defTabSz="33652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800" b="0" i="0" u="none" strike="noStrike" cap="none" spc="430" normalizeH="0">
                <a:ln>
                  <a:noFill/>
                </a:ln>
                <a:solidFill>
                  <a:srgbClr val="7D7E7E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336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800" b="0" i="0" u="none" strike="noStrike" kern="1200" cap="none" spc="1100" normalizeH="0" baseline="0" noProof="0" dirty="0">
                <a:ln>
                  <a:noFill/>
                </a:ln>
                <a:solidFill>
                  <a:srgbClr val="0094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TONICO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xmlns="" id="{6EDBA248-5806-2192-D11D-93F748D2D342}"/>
              </a:ext>
            </a:extLst>
          </p:cNvPr>
          <p:cNvCxnSpPr>
            <a:cxnSpLocks/>
          </p:cNvCxnSpPr>
          <p:nvPr/>
        </p:nvCxnSpPr>
        <p:spPr>
          <a:xfrm>
            <a:off x="538480" y="4496015"/>
            <a:ext cx="8136000" cy="0"/>
          </a:xfrm>
          <a:prstGeom prst="line">
            <a:avLst/>
          </a:prstGeom>
          <a:ln w="76200">
            <a:solidFill>
              <a:srgbClr val="7D7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84BBD0B1-38ED-8629-1E38-52F66064A5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7360" y="484855"/>
            <a:ext cx="1991360" cy="588828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68225F2A-D220-DF53-5761-10B583AC5D57}"/>
              </a:ext>
            </a:extLst>
          </p:cNvPr>
          <p:cNvSpPr txBox="1">
            <a:spLocks/>
          </p:cNvSpPr>
          <p:nvPr/>
        </p:nvSpPr>
        <p:spPr>
          <a:xfrm>
            <a:off x="6874480" y="1081854"/>
            <a:ext cx="1800000" cy="1800000"/>
          </a:xfrm>
          <a:prstGeom prst="ellipse">
            <a:avLst/>
          </a:prstGeom>
          <a:solidFill>
            <a:srgbClr val="00948A"/>
          </a:solidFill>
          <a:ln>
            <a:noFill/>
          </a:ln>
        </p:spPr>
        <p:txBody>
          <a:bodyPr wrap="square" lIns="0" tIns="0" rIns="0" anchor="ctr">
            <a:noAutofit/>
          </a:bodyPr>
          <a:lstStyle/>
          <a:p>
            <a:pPr marL="0" marR="0" lvl="0" indent="0" algn="ctr" defTabSz="336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100" b="0" i="1" u="none" strike="noStrike" kern="1200" cap="none" spc="0" normalizeH="0" baseline="0" noProof="0" dirty="0">
              <a:ln>
                <a:noFill/>
              </a:ln>
              <a:solidFill>
                <a:srgbClr val="E6DCE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696954A7-0D07-C0B5-F649-642BE52A8C00}"/>
              </a:ext>
            </a:extLst>
          </p:cNvPr>
          <p:cNvSpPr txBox="1"/>
          <p:nvPr/>
        </p:nvSpPr>
        <p:spPr>
          <a:xfrm>
            <a:off x="6874480" y="1627911"/>
            <a:ext cx="180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EE8E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NUOVO</a:t>
            </a:r>
          </a:p>
        </p:txBody>
      </p:sp>
    </p:spTree>
    <p:extLst>
      <p:ext uri="{BB962C8B-B14F-4D97-AF65-F5344CB8AC3E}">
        <p14:creationId xmlns:p14="http://schemas.microsoft.com/office/powerpoint/2010/main" val="1960623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8" grpId="0"/>
      <p:bldP spid="10" grpId="0"/>
      <p:bldP spid="22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ACE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71B99782-9FFA-44CD-994E-AE955FE7B61D}"/>
              </a:ext>
            </a:extLst>
          </p:cNvPr>
          <p:cNvSpPr txBox="1"/>
          <p:nvPr/>
        </p:nvSpPr>
        <p:spPr>
          <a:xfrm>
            <a:off x="179999" y="180000"/>
            <a:ext cx="2786721" cy="5778000"/>
          </a:xfrm>
          <a:prstGeom prst="rect">
            <a:avLst/>
          </a:prstGeom>
          <a:solidFill>
            <a:srgbClr val="00948A"/>
          </a:solidFill>
        </p:spPr>
        <p:txBody>
          <a:bodyPr vert="horz" wrap="square" lIns="121910" tIns="60955" rIns="121910" bIns="60955" rtlCol="0" anchor="ctr">
            <a:noAutofit/>
          </a:bodyPr>
          <a:lstStyle>
            <a:defPPr>
              <a:defRPr lang="it-IT"/>
            </a:defPPr>
            <a:lvl1pPr marL="176213" indent="1588">
              <a:defRPr sz="4400">
                <a:solidFill>
                  <a:prstClr val="white"/>
                </a:solidFill>
                <a:latin typeface="+mj-lt"/>
              </a:defRPr>
            </a:lvl1pPr>
          </a:lstStyle>
          <a:p>
            <a:pPr marL="0" marR="0" lvl="0" indent="15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Concetti chiave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xmlns="" id="{85A6D3B2-CD94-422C-92D6-5B7A6D1BD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359" y="0"/>
            <a:ext cx="864000" cy="864000"/>
          </a:xfrm>
          <a:prstGeom prst="ellipse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FE2C6D51-408F-FBE4-0728-EA711260371A}"/>
              </a:ext>
            </a:extLst>
          </p:cNvPr>
          <p:cNvSpPr txBox="1"/>
          <p:nvPr/>
        </p:nvSpPr>
        <p:spPr>
          <a:xfrm>
            <a:off x="3106269" y="180000"/>
            <a:ext cx="8905730" cy="1477328"/>
          </a:xfrm>
          <a:prstGeom prst="rect">
            <a:avLst/>
          </a:prstGeom>
          <a:solidFill>
            <a:srgbClr val="00948A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07" charset="0"/>
                <a:ea typeface="ヒラギノ明朝 ProN W3" pitchFamily="-107" charset="-128"/>
                <a:cs typeface="ヒラギノ明朝 ProN W3" pitchFamily="-107" charset="-128"/>
              </a:defRPr>
            </a:lvl1pPr>
          </a:lstStyle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 TONICO: FONDAMENTALE COMPLEMENTO </a:t>
            </a:r>
          </a:p>
          <a:p>
            <a:pPr marL="179388" lvl="0"/>
            <a:r>
              <a:rPr lang="it-IT" sz="30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DELLA DETERSIONE E ALLEATO ANTI-FATICA </a:t>
            </a:r>
          </a:p>
          <a:p>
            <a:pPr marL="179388" lvl="0"/>
            <a:r>
              <a:rPr lang="it-IT" sz="30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 UNA PELLE FRESCA E VITALE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xmlns="" id="{2FA7A890-56ED-AFB5-6E0D-122616A9288C}"/>
              </a:ext>
            </a:extLst>
          </p:cNvPr>
          <p:cNvSpPr txBox="1"/>
          <p:nvPr/>
        </p:nvSpPr>
        <p:spPr>
          <a:xfrm>
            <a:off x="3106269" y="2047291"/>
            <a:ext cx="8905731" cy="553998"/>
          </a:xfrm>
          <a:prstGeom prst="rect">
            <a:avLst/>
          </a:prstGeom>
          <a:solidFill>
            <a:srgbClr val="00948A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177800" marR="0" lvl="0" indent="-177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NUOVA FORMULA</a:t>
            </a:r>
            <a:r>
              <a:rPr kumimoji="0" lang="it-IT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ANCORA PIÙ :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xmlns="" id="{A612CC79-626B-E864-3B7B-2B63A0D85BA3}"/>
              </a:ext>
            </a:extLst>
          </p:cNvPr>
          <p:cNvSpPr txBox="1"/>
          <p:nvPr/>
        </p:nvSpPr>
        <p:spPr>
          <a:xfrm>
            <a:off x="3547597" y="2715057"/>
            <a:ext cx="8464404" cy="1292662"/>
          </a:xfrm>
          <a:prstGeom prst="rect">
            <a:avLst/>
          </a:prstGeom>
          <a:solidFill>
            <a:srgbClr val="00948A">
              <a:alpha val="20000"/>
            </a:srgbClr>
          </a:solidFill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lvl="0">
              <a:defRPr sz="28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179388" lvl="0" indent="-179388"/>
            <a:r>
              <a:rPr lang="it-IT" dirty="0"/>
              <a:t>•</a:t>
            </a:r>
            <a:r>
              <a:rPr lang="it-IT" b="1" dirty="0"/>
              <a:t>Delicata </a:t>
            </a:r>
            <a:r>
              <a:rPr lang="it-IT" b="1" dirty="0">
                <a:solidFill>
                  <a:srgbClr val="FF0000"/>
                </a:solidFill>
              </a:rPr>
              <a:t>e riequilibrante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(con rosa damascena e stella alpina, arricchito in rosa alpina, rosa canina </a:t>
            </a:r>
            <a:r>
              <a:rPr lang="it-IT" dirty="0">
                <a:solidFill>
                  <a:srgbClr val="FF0000"/>
                </a:solidFill>
              </a:rPr>
              <a:t>e succo di aloe)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48" name="Elemento grafico 47" descr="Acqua con riempimento a tinta unita">
            <a:extLst>
              <a:ext uri="{FF2B5EF4-FFF2-40B4-BE49-F238E27FC236}">
                <a16:creationId xmlns:a16="http://schemas.microsoft.com/office/drawing/2014/main" xmlns="" id="{7644DE4E-A6B5-2152-78CC-6D7F2C2997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73689" y="2899628"/>
            <a:ext cx="492632" cy="49263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96F1A419-D162-7EE2-1449-E9B63B9FA5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7" r="15497"/>
          <a:stretch/>
        </p:blipFill>
        <p:spPr>
          <a:xfrm flipH="1">
            <a:off x="10038633" y="486548"/>
            <a:ext cx="2306837" cy="2306837"/>
          </a:xfrm>
          <a:prstGeom prst="ellipse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056608FD-01C0-9723-84E1-0B513FB3AEC4}"/>
              </a:ext>
            </a:extLst>
          </p:cNvPr>
          <p:cNvSpPr txBox="1"/>
          <p:nvPr/>
        </p:nvSpPr>
        <p:spPr>
          <a:xfrm>
            <a:off x="3547595" y="4274477"/>
            <a:ext cx="8464404" cy="861774"/>
          </a:xfrm>
          <a:prstGeom prst="rect">
            <a:avLst/>
          </a:prstGeom>
          <a:solidFill>
            <a:srgbClr val="00948A">
              <a:alpha val="20000"/>
            </a:srgbClr>
          </a:solidFill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179388" lvl="0" indent="-179388">
              <a:defRPr sz="28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•</a:t>
            </a:r>
            <a:r>
              <a:rPr lang="it-IT" b="1" dirty="0"/>
              <a:t>Efficace nell’effetto vitalizzante “anti-fatica” </a:t>
            </a:r>
          </a:p>
          <a:p>
            <a:pPr indent="0"/>
            <a:r>
              <a:rPr lang="it-IT" dirty="0"/>
              <a:t>(con complesso vegetale rinfrescante)</a:t>
            </a:r>
          </a:p>
        </p:txBody>
      </p:sp>
      <p:pic>
        <p:nvPicPr>
          <p:cNvPr id="19" name="Elemento grafico 18" descr="Acqua con riempimento a tinta unita">
            <a:extLst>
              <a:ext uri="{FF2B5EF4-FFF2-40B4-BE49-F238E27FC236}">
                <a16:creationId xmlns:a16="http://schemas.microsoft.com/office/drawing/2014/main" xmlns="" id="{90AB5C2D-8FDA-91AC-A254-25D1E1E424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78992" y="4430649"/>
            <a:ext cx="492632" cy="492632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A943D189-F0DE-C18E-FF12-5551074E3615}"/>
              </a:ext>
            </a:extLst>
          </p:cNvPr>
          <p:cNvSpPr txBox="1"/>
          <p:nvPr/>
        </p:nvSpPr>
        <p:spPr>
          <a:xfrm>
            <a:off x="3106268" y="5250019"/>
            <a:ext cx="8905731" cy="553998"/>
          </a:xfrm>
          <a:prstGeom prst="rect">
            <a:avLst/>
          </a:prstGeom>
          <a:solidFill>
            <a:srgbClr val="00948A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177800" marR="0" lvl="0" indent="-177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>
                <a:solidFill>
                  <a:prstClr val="white"/>
                </a:solidFill>
              </a:rPr>
              <a:t>ADATTO A TUTTI I TIPI DI PELLE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60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43" grpId="0" animBg="1"/>
      <p:bldP spid="45" grpId="0" animBg="1"/>
      <p:bldP spid="1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ACE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21">
            <a:extLst>
              <a:ext uri="{FF2B5EF4-FFF2-40B4-BE49-F238E27FC236}">
                <a16:creationId xmlns:a16="http://schemas.microsoft.com/office/drawing/2014/main" xmlns="" id="{6E9C9CBF-D2D1-A58C-71A1-B79974077E20}"/>
              </a:ext>
            </a:extLst>
          </p:cNvPr>
          <p:cNvSpPr/>
          <p:nvPr/>
        </p:nvSpPr>
        <p:spPr bwMode="auto">
          <a:xfrm>
            <a:off x="2621897" y="3597174"/>
            <a:ext cx="6634800" cy="2386800"/>
          </a:xfrm>
          <a:prstGeom prst="rect">
            <a:avLst/>
          </a:prstGeom>
          <a:solidFill>
            <a:srgbClr val="C0DACE">
              <a:alpha val="9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674070"/>
              </a:solidFill>
              <a:effectLst/>
              <a:uLnTx/>
              <a:uFillTx/>
              <a:latin typeface="Times" pitchFamily="-107" charset="0"/>
              <a:ea typeface="ヒラギノ明朝 ProN W3" pitchFamily="-107" charset="-128"/>
              <a:sym typeface="Times" pitchFamily="-107" charset="0"/>
            </a:endParaRPr>
          </a:p>
        </p:txBody>
      </p:sp>
      <p:sp>
        <p:nvSpPr>
          <p:cNvPr id="18" name="Rechteck 21">
            <a:extLst>
              <a:ext uri="{FF2B5EF4-FFF2-40B4-BE49-F238E27FC236}">
                <a16:creationId xmlns:a16="http://schemas.microsoft.com/office/drawing/2014/main" xmlns="" id="{2210D338-CA2A-1387-1D30-2B3C74EF4E36}"/>
              </a:ext>
            </a:extLst>
          </p:cNvPr>
          <p:cNvSpPr/>
          <p:nvPr/>
        </p:nvSpPr>
        <p:spPr bwMode="auto">
          <a:xfrm>
            <a:off x="5699298" y="110699"/>
            <a:ext cx="5958000" cy="2386800"/>
          </a:xfrm>
          <a:prstGeom prst="rect">
            <a:avLst/>
          </a:prstGeom>
          <a:solidFill>
            <a:srgbClr val="C0DACE">
              <a:alpha val="9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674070"/>
              </a:solidFill>
              <a:effectLst/>
              <a:uLnTx/>
              <a:uFillTx/>
              <a:latin typeface="Times" pitchFamily="-107" charset="0"/>
              <a:ea typeface="ヒラギノ明朝 ProN W3" pitchFamily="-107" charset="-128"/>
              <a:sym typeface="Times" pitchFamily="-107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6827859E-4DA0-9151-EADD-E7DDDC58F842}"/>
              </a:ext>
            </a:extLst>
          </p:cNvPr>
          <p:cNvSpPr txBox="1"/>
          <p:nvPr/>
        </p:nvSpPr>
        <p:spPr>
          <a:xfrm>
            <a:off x="2779670" y="3777820"/>
            <a:ext cx="6274800" cy="202550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180000" tIns="180000" rIns="180000" bIns="180000" rtlCol="0" anchor="ctr">
            <a:spAutoFit/>
          </a:bodyPr>
          <a:lstStyle>
            <a:defPPr>
              <a:defRPr lang="it-IT"/>
            </a:defPPr>
            <a:lvl1pPr lvl="0">
              <a:lnSpc>
                <a:spcPct val="100000"/>
              </a:lnSpc>
              <a:defRPr sz="2800" b="1">
                <a:solidFill>
                  <a:srgbClr val="00948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it-IT" sz="2700" u="sng" dirty="0"/>
              <a:t>In qualsiasi momento del giorno</a:t>
            </a:r>
            <a:r>
              <a:rPr lang="it-IT" sz="2700" dirty="0"/>
              <a:t>, per un tocco di freschezza e vitalità, </a:t>
            </a:r>
          </a:p>
          <a:p>
            <a:pPr algn="ctr"/>
            <a:r>
              <a:rPr lang="it-IT" sz="2700" dirty="0"/>
              <a:t>applicandolo su un dischetto o picchiettando direttamente con le dita.</a:t>
            </a:r>
          </a:p>
        </p:txBody>
      </p:sp>
      <p:sp>
        <p:nvSpPr>
          <p:cNvPr id="15" name="Textfeld 22">
            <a:extLst>
              <a:ext uri="{FF2B5EF4-FFF2-40B4-BE49-F238E27FC236}">
                <a16:creationId xmlns:a16="http://schemas.microsoft.com/office/drawing/2014/main" xmlns="" id="{4C78362C-DB5E-0DE0-25DA-D71A7857F912}"/>
              </a:ext>
            </a:extLst>
          </p:cNvPr>
          <p:cNvSpPr txBox="1"/>
          <p:nvPr/>
        </p:nvSpPr>
        <p:spPr>
          <a:xfrm>
            <a:off x="5880021" y="291345"/>
            <a:ext cx="5596554" cy="202550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180000" tIns="180000" rIns="180000" bIns="180000" rtlCol="0" anchor="ctr">
            <a:sp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defRPr sz="4000" b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sz="2700" b="1" u="sng" dirty="0">
                <a:solidFill>
                  <a:srgbClr val="00948A"/>
                </a:solidFill>
              </a:rPr>
              <a:t>Dopo la detersione</a:t>
            </a:r>
            <a:r>
              <a:rPr lang="it-IT" sz="2700" b="1" dirty="0">
                <a:solidFill>
                  <a:srgbClr val="00948A"/>
                </a:solidFill>
              </a:rPr>
              <a:t>, mattino e sera, </a:t>
            </a:r>
          </a:p>
          <a:p>
            <a:pPr lvl="0"/>
            <a:r>
              <a:rPr lang="it-IT" sz="2700" b="1" dirty="0">
                <a:solidFill>
                  <a:srgbClr val="00948A"/>
                </a:solidFill>
              </a:rPr>
              <a:t>con un dischetto di cotone </a:t>
            </a:r>
          </a:p>
          <a:p>
            <a:pPr lvl="0"/>
            <a:r>
              <a:rPr lang="it-IT" sz="2700" b="1" dirty="0">
                <a:solidFill>
                  <a:srgbClr val="00948A"/>
                </a:solidFill>
              </a:rPr>
              <a:t>si passa sul viso </a:t>
            </a:r>
          </a:p>
          <a:p>
            <a:pPr lvl="0"/>
            <a:r>
              <a:rPr lang="it-IT" sz="2700" b="1" dirty="0">
                <a:solidFill>
                  <a:srgbClr val="00948A"/>
                </a:solidFill>
              </a:rPr>
              <a:t>con una leggera pressione.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7F94818D-272D-EC3E-4B06-889C9A2DC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087297" y="-435471"/>
            <a:ext cx="3852000" cy="3852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71B99782-9FFA-44CD-994E-AE955FE7B61D}"/>
              </a:ext>
            </a:extLst>
          </p:cNvPr>
          <p:cNvSpPr txBox="1"/>
          <p:nvPr/>
        </p:nvSpPr>
        <p:spPr>
          <a:xfrm>
            <a:off x="180000" y="180000"/>
            <a:ext cx="2403180" cy="5778000"/>
          </a:xfrm>
          <a:prstGeom prst="rect">
            <a:avLst/>
          </a:prstGeom>
          <a:solidFill>
            <a:srgbClr val="00948A"/>
          </a:solidFill>
        </p:spPr>
        <p:txBody>
          <a:bodyPr vert="horz" wrap="square" lIns="121910" tIns="60955" rIns="121910" bIns="60955" rtlCol="0" anchor="ctr">
            <a:noAutofit/>
          </a:bodyPr>
          <a:lstStyle>
            <a:defPPr>
              <a:defRPr lang="it-IT"/>
            </a:defPPr>
            <a:lvl1pPr marR="0" lvl="0" indent="1588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15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Modo d’uso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A780CCE-DBE7-4DDC-81C5-DA056FD88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590" y="0"/>
            <a:ext cx="864000" cy="864000"/>
          </a:xfrm>
          <a:prstGeom prst="ellipse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B0F2F806-B993-EEB9-F5B3-32F9DC327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6" t="1856" r="-7832" b="3815"/>
          <a:stretch/>
        </p:blipFill>
        <p:spPr bwMode="auto">
          <a:xfrm>
            <a:off x="8973190" y="2650961"/>
            <a:ext cx="3763484" cy="37634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839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6" grpId="0" animBg="1"/>
      <p:bldP spid="1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ACE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5118855E-C549-EA43-AF6E-1A8BA7A12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36" r="33920"/>
          <a:stretch/>
        </p:blipFill>
        <p:spPr bwMode="auto">
          <a:xfrm>
            <a:off x="7713597" y="180000"/>
            <a:ext cx="4298400" cy="5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43E04238-EF58-0403-C78A-9D5529A0D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53" r="42302"/>
          <a:stretch/>
        </p:blipFill>
        <p:spPr bwMode="auto">
          <a:xfrm>
            <a:off x="3235408" y="180000"/>
            <a:ext cx="4298400" cy="5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F814ECC-501B-9DD1-FD58-3BBA92D99AF4}"/>
              </a:ext>
            </a:extLst>
          </p:cNvPr>
          <p:cNvSpPr txBox="1"/>
          <p:nvPr/>
        </p:nvSpPr>
        <p:spPr>
          <a:xfrm>
            <a:off x="180000" y="180000"/>
            <a:ext cx="2875620" cy="5778000"/>
          </a:xfrm>
          <a:prstGeom prst="rect">
            <a:avLst/>
          </a:prstGeom>
          <a:solidFill>
            <a:srgbClr val="00948A"/>
          </a:solidFill>
        </p:spPr>
        <p:txBody>
          <a:bodyPr vert="horz" wrap="square" lIns="121910" tIns="60955" rIns="121910" bIns="60955" rtlCol="0" anchor="ctr">
            <a:noAutofit/>
          </a:bodyPr>
          <a:lstStyle>
            <a:defPPr>
              <a:defRPr lang="it-IT"/>
            </a:defPPr>
            <a:lvl1pPr marR="0" lvl="0" indent="1588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15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Ingredienti protettivi</a:t>
            </a:r>
            <a:r>
              <a:rPr lang="it-IT" dirty="0"/>
              <a:t> </a:t>
            </a:r>
          </a:p>
          <a:p>
            <a:pPr marL="0" marR="0" lvl="0" indent="15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e lenitivi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A2A0CBFB-13B3-8D29-B8CF-230E6B6FC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810" y="0"/>
            <a:ext cx="864000" cy="864000"/>
          </a:xfrm>
          <a:prstGeom prst="ellipse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6ACF29AC-6ABE-CF0C-CB5D-46CA8792DA2D}"/>
              </a:ext>
            </a:extLst>
          </p:cNvPr>
          <p:cNvSpPr/>
          <p:nvPr/>
        </p:nvSpPr>
        <p:spPr>
          <a:xfrm>
            <a:off x="3235408" y="5619446"/>
            <a:ext cx="4298400" cy="338554"/>
          </a:xfrm>
          <a:prstGeom prst="rect">
            <a:avLst/>
          </a:prstGeom>
          <a:solidFill>
            <a:srgbClr val="FFFFFF"/>
          </a:solidFill>
          <a:effectLst>
            <a:softEdge rad="38100"/>
          </a:effectLst>
        </p:spPr>
        <p:txBody>
          <a:bodyPr wrap="square" lIns="72000" tIns="0" rIns="7200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ESTRATTO DI STELLA ALPINA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7557A2DA-FFA7-9DBC-327C-E18E4169159A}"/>
              </a:ext>
            </a:extLst>
          </p:cNvPr>
          <p:cNvSpPr/>
          <p:nvPr/>
        </p:nvSpPr>
        <p:spPr>
          <a:xfrm>
            <a:off x="7713596" y="5619446"/>
            <a:ext cx="4298400" cy="338554"/>
          </a:xfrm>
          <a:prstGeom prst="rect">
            <a:avLst/>
          </a:prstGeom>
          <a:solidFill>
            <a:srgbClr val="FFFFFF"/>
          </a:solidFill>
          <a:effectLst>
            <a:softEdge rad="38100"/>
          </a:effectLst>
        </p:spPr>
        <p:txBody>
          <a:bodyPr wrap="square" lIns="72000" tIns="0" rIns="7200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ACQUA DI ROSA ALPINA</a:t>
            </a:r>
          </a:p>
        </p:txBody>
      </p:sp>
    </p:spTree>
    <p:extLst>
      <p:ext uri="{BB962C8B-B14F-4D97-AF65-F5344CB8AC3E}">
        <p14:creationId xmlns:p14="http://schemas.microsoft.com/office/powerpoint/2010/main" val="2215232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ACE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8">
            <a:extLst>
              <a:ext uri="{FF2B5EF4-FFF2-40B4-BE49-F238E27FC236}">
                <a16:creationId xmlns:a16="http://schemas.microsoft.com/office/drawing/2014/main" xmlns="" id="{73C4D1B7-E17E-92A6-9D5F-E5B768305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54"/>
          <a:stretch/>
        </p:blipFill>
        <p:spPr bwMode="auto">
          <a:xfrm>
            <a:off x="3229728" y="178508"/>
            <a:ext cx="4298400" cy="27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xmlns="" id="{8F91AC62-8884-BE05-C29A-4DD28AA04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54" r="1"/>
          <a:stretch/>
        </p:blipFill>
        <p:spPr bwMode="auto">
          <a:xfrm>
            <a:off x="3235620" y="3160800"/>
            <a:ext cx="4298400" cy="27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7DCD5E26-5FD7-A73B-CBCE-70FEEE3C7615}"/>
              </a:ext>
            </a:extLst>
          </p:cNvPr>
          <p:cNvSpPr txBox="1"/>
          <p:nvPr/>
        </p:nvSpPr>
        <p:spPr>
          <a:xfrm>
            <a:off x="180000" y="180000"/>
            <a:ext cx="2875620" cy="5778000"/>
          </a:xfrm>
          <a:prstGeom prst="rect">
            <a:avLst/>
          </a:prstGeom>
          <a:solidFill>
            <a:srgbClr val="00948A"/>
          </a:solidFill>
        </p:spPr>
        <p:txBody>
          <a:bodyPr vert="horz" wrap="square" lIns="121910" tIns="60955" rIns="121910" bIns="60955" rtlCol="0" anchor="ctr">
            <a:noAutofit/>
          </a:bodyPr>
          <a:lstStyle>
            <a:defPPr>
              <a:defRPr lang="it-IT"/>
            </a:defPPr>
            <a:lvl1pPr marR="0" lvl="0" indent="1588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sz="3900" dirty="0"/>
              <a:t>Ingredienti protettivi, </a:t>
            </a:r>
            <a:r>
              <a:rPr lang="it-IT" sz="3900" dirty="0">
                <a:solidFill>
                  <a:srgbClr val="FF0000"/>
                </a:solidFill>
              </a:rPr>
              <a:t>riequilibranti</a:t>
            </a:r>
          </a:p>
          <a:p>
            <a:r>
              <a:rPr lang="it-IT" sz="3900" dirty="0"/>
              <a:t>e lenitivi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51681612-67D5-D16E-535F-9326FC9419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810" y="0"/>
            <a:ext cx="864000" cy="864000"/>
          </a:xfrm>
          <a:prstGeom prst="ellipse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DF1145CB-EB80-6B5D-797C-EFFEF1D9E223}"/>
              </a:ext>
            </a:extLst>
          </p:cNvPr>
          <p:cNvSpPr/>
          <p:nvPr/>
        </p:nvSpPr>
        <p:spPr>
          <a:xfrm>
            <a:off x="3235620" y="2298600"/>
            <a:ext cx="4298188" cy="677108"/>
          </a:xfrm>
          <a:prstGeom prst="rect">
            <a:avLst/>
          </a:prstGeom>
          <a:solidFill>
            <a:srgbClr val="FFFFFF"/>
          </a:solidFill>
          <a:effectLst>
            <a:softEdge rad="38100"/>
          </a:effectLst>
        </p:spPr>
        <p:txBody>
          <a:bodyPr wrap="square" lIns="72000" tIns="0" rIns="7200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ACQUA ESSENZIALE DI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ROSA DAMASCENA</a:t>
            </a:r>
          </a:p>
        </p:txBody>
      </p:sp>
      <p:sp>
        <p:nvSpPr>
          <p:cNvPr id="25" name="Rechteck 21">
            <a:extLst>
              <a:ext uri="{FF2B5EF4-FFF2-40B4-BE49-F238E27FC236}">
                <a16:creationId xmlns:a16="http://schemas.microsoft.com/office/drawing/2014/main" xmlns="" id="{B20EBEDF-92C6-30D8-F96F-DA37305C7F8D}"/>
              </a:ext>
            </a:extLst>
          </p:cNvPr>
          <p:cNvSpPr/>
          <p:nvPr/>
        </p:nvSpPr>
        <p:spPr bwMode="auto">
          <a:xfrm>
            <a:off x="7708128" y="3160800"/>
            <a:ext cx="4303868" cy="2797200"/>
          </a:xfrm>
          <a:prstGeom prst="rect">
            <a:avLst/>
          </a:prstGeom>
          <a:solidFill>
            <a:srgbClr val="C0DACE">
              <a:alpha val="9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674070"/>
              </a:solidFill>
              <a:effectLst/>
              <a:uLnTx/>
              <a:uFillTx/>
              <a:latin typeface="Times" pitchFamily="-107" charset="0"/>
              <a:ea typeface="ヒラギノ明朝 ProN W3" pitchFamily="-107" charset="-128"/>
              <a:sym typeface="Times" pitchFamily="-107" charset="0"/>
            </a:endParaRPr>
          </a:p>
        </p:txBody>
      </p:sp>
      <p:sp>
        <p:nvSpPr>
          <p:cNvPr id="26" name="Textfeld 22">
            <a:extLst>
              <a:ext uri="{FF2B5EF4-FFF2-40B4-BE49-F238E27FC236}">
                <a16:creationId xmlns:a16="http://schemas.microsoft.com/office/drawing/2014/main" xmlns="" id="{580544D7-D025-7E99-D454-642C7750FC57}"/>
              </a:ext>
            </a:extLst>
          </p:cNvPr>
          <p:cNvSpPr txBox="1"/>
          <p:nvPr/>
        </p:nvSpPr>
        <p:spPr>
          <a:xfrm>
            <a:off x="7986262" y="3325847"/>
            <a:ext cx="374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94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PANTENOLO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948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hteck 27">
            <a:extLst>
              <a:ext uri="{FF2B5EF4-FFF2-40B4-BE49-F238E27FC236}">
                <a16:creationId xmlns:a16="http://schemas.microsoft.com/office/drawing/2014/main" xmlns="" id="{B4D8414B-1F98-8B67-6411-0C6B07825B06}"/>
              </a:ext>
            </a:extLst>
          </p:cNvPr>
          <p:cNvSpPr/>
          <p:nvPr/>
        </p:nvSpPr>
        <p:spPr bwMode="auto">
          <a:xfrm>
            <a:off x="7891224" y="3340800"/>
            <a:ext cx="3937676" cy="2437200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7" charset="0"/>
              <a:ea typeface="ヒラギノ明朝 ProN W3" pitchFamily="-107" charset="-128"/>
              <a:cs typeface="ヒラギノ明朝 ProN W3" pitchFamily="-107" charset="-128"/>
              <a:sym typeface="Times" pitchFamily="-107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xmlns="" id="{9964DF72-1A58-3DA7-C208-AC633EF54515}"/>
              </a:ext>
            </a:extLst>
          </p:cNvPr>
          <p:cNvSpPr txBox="1"/>
          <p:nvPr/>
        </p:nvSpPr>
        <p:spPr>
          <a:xfrm>
            <a:off x="8834121" y="3849067"/>
            <a:ext cx="2051883" cy="3178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r">
              <a:lnSpc>
                <a:spcPts val="1500"/>
              </a:lnSpc>
              <a:defRPr kumimoji="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>
                <a:solidFill>
                  <a:srgbClr val="00948A"/>
                </a:solidFill>
              </a:rPr>
              <a:t>pro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948A"/>
                </a:solidFill>
                <a:effectLst/>
                <a:uLnTx/>
                <a:uFillTx/>
                <a:latin typeface="Calibri"/>
              </a:rPr>
              <a:t>vitamina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02F5C4F0-2E3D-0146-05BE-29CF5494543D}"/>
              </a:ext>
            </a:extLst>
          </p:cNvPr>
          <p:cNvSpPr/>
          <p:nvPr/>
        </p:nvSpPr>
        <p:spPr>
          <a:xfrm>
            <a:off x="3235620" y="5619446"/>
            <a:ext cx="4292508" cy="338554"/>
          </a:xfrm>
          <a:prstGeom prst="rect">
            <a:avLst/>
          </a:prstGeom>
          <a:solidFill>
            <a:srgbClr val="FFFFFF"/>
          </a:solidFill>
          <a:effectLst>
            <a:softEdge rad="38100"/>
          </a:effectLst>
        </p:spPr>
        <p:txBody>
          <a:bodyPr wrap="square" lIns="72000" tIns="0" rIns="7200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ESTRATTO DI ROSA CANINA</a:t>
            </a:r>
          </a:p>
        </p:txBody>
      </p:sp>
      <p:pic>
        <p:nvPicPr>
          <p:cNvPr id="28" name="Picture 8">
            <a:extLst>
              <a:ext uri="{FF2B5EF4-FFF2-40B4-BE49-F238E27FC236}">
                <a16:creationId xmlns:a16="http://schemas.microsoft.com/office/drawing/2014/main" xmlns="" id="{BCD12CCC-E463-D487-93A5-D6ED8A9BC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18" r="12140"/>
          <a:stretch/>
        </p:blipFill>
        <p:spPr bwMode="auto">
          <a:xfrm flipH="1">
            <a:off x="7713808" y="178508"/>
            <a:ext cx="4298188" cy="2797200"/>
          </a:xfrm>
          <a:prstGeom prst="rect">
            <a:avLst/>
          </a:prstGeom>
          <a:solidFill>
            <a:srgbClr val="C0DACE">
              <a:alpha val="9098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29" name="Rettangolo 28">
            <a:extLst>
              <a:ext uri="{FF2B5EF4-FFF2-40B4-BE49-F238E27FC236}">
                <a16:creationId xmlns:a16="http://schemas.microsoft.com/office/drawing/2014/main" xmlns="" id="{DFB16F9C-FDE8-85E0-1247-678091764CBB}"/>
              </a:ext>
            </a:extLst>
          </p:cNvPr>
          <p:cNvSpPr/>
          <p:nvPr/>
        </p:nvSpPr>
        <p:spPr>
          <a:xfrm>
            <a:off x="7713808" y="2637154"/>
            <a:ext cx="4298188" cy="338554"/>
          </a:xfrm>
          <a:prstGeom prst="rect">
            <a:avLst/>
          </a:prstGeom>
          <a:solidFill>
            <a:srgbClr val="FFFFFF"/>
          </a:solidFill>
          <a:effectLst>
            <a:softEdge rad="38100"/>
          </a:effectLst>
        </p:spPr>
        <p:txBody>
          <a:bodyPr wrap="square" lIns="72000" tIns="0" rIns="7200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ESTRATTO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 ROSA CENTIFOLIA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A3FABEF9-DA44-9F4C-AC3D-4F30B87129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7848" y="3988723"/>
            <a:ext cx="1604429" cy="1800000"/>
          </a:xfrm>
          <a:prstGeom prst="rect">
            <a:avLst/>
          </a:prstGeom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93CDA245-5DE1-FE7E-F40B-464ADB6CE208}"/>
              </a:ext>
            </a:extLst>
          </p:cNvPr>
          <p:cNvSpPr txBox="1"/>
          <p:nvPr/>
        </p:nvSpPr>
        <p:spPr>
          <a:xfrm>
            <a:off x="8165306" y="1069277"/>
            <a:ext cx="2378869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Inserire estratto </a:t>
            </a:r>
            <a:r>
              <a:rPr lang="it-IT"/>
              <a:t>di succo di </a:t>
            </a:r>
            <a:r>
              <a:rPr lang="it-IT" dirty="0"/>
              <a:t>aloe al posto di rosa </a:t>
            </a:r>
            <a:r>
              <a:rPr lang="it-IT" dirty="0" err="1"/>
              <a:t>centifolia</a:t>
            </a:r>
            <a:r>
              <a:rPr lang="it-IT" dirty="0"/>
              <a:t>, ma dopo canina</a:t>
            </a:r>
          </a:p>
        </p:txBody>
      </p:sp>
    </p:spTree>
    <p:extLst>
      <p:ext uri="{BB962C8B-B14F-4D97-AF65-F5344CB8AC3E}">
        <p14:creationId xmlns:p14="http://schemas.microsoft.com/office/powerpoint/2010/main" val="1609574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/>
      <p:bldP spid="27" grpId="0" animBg="1"/>
      <p:bldP spid="38" grpId="0"/>
      <p:bldP spid="14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ACE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1">
            <a:extLst>
              <a:ext uri="{FF2B5EF4-FFF2-40B4-BE49-F238E27FC236}">
                <a16:creationId xmlns:a16="http://schemas.microsoft.com/office/drawing/2014/main" xmlns="" id="{275061AA-8540-F60C-0F12-51325B98886C}"/>
              </a:ext>
            </a:extLst>
          </p:cNvPr>
          <p:cNvSpPr/>
          <p:nvPr/>
        </p:nvSpPr>
        <p:spPr bwMode="auto">
          <a:xfrm>
            <a:off x="4196080" y="180001"/>
            <a:ext cx="7815919" cy="5778000"/>
          </a:xfrm>
          <a:prstGeom prst="rect">
            <a:avLst/>
          </a:prstGeom>
          <a:solidFill>
            <a:srgbClr val="C0DAC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674070"/>
              </a:solidFill>
              <a:effectLst/>
              <a:uLnTx/>
              <a:uFillTx/>
              <a:latin typeface="Times" pitchFamily="-107" charset="0"/>
              <a:ea typeface="ヒラギノ明朝 ProN W3" pitchFamily="-107" charset="-128"/>
              <a:sym typeface="Times" pitchFamily="-107" charset="0"/>
            </a:endParaRPr>
          </a:p>
        </p:txBody>
      </p:sp>
      <p:sp>
        <p:nvSpPr>
          <p:cNvPr id="26" name="Rechteck 27">
            <a:extLst>
              <a:ext uri="{FF2B5EF4-FFF2-40B4-BE49-F238E27FC236}">
                <a16:creationId xmlns:a16="http://schemas.microsoft.com/office/drawing/2014/main" xmlns="" id="{4211D312-9269-FA4C-11A5-A7538CF7D9DC}"/>
              </a:ext>
            </a:extLst>
          </p:cNvPr>
          <p:cNvSpPr/>
          <p:nvPr/>
        </p:nvSpPr>
        <p:spPr bwMode="auto">
          <a:xfrm>
            <a:off x="4376239" y="360000"/>
            <a:ext cx="7455600" cy="5418000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7" charset="0"/>
              <a:ea typeface="ヒラギノ明朝 ProN W3" pitchFamily="-107" charset="-128"/>
              <a:cs typeface="ヒラギノ明朝 ProN W3" pitchFamily="-107" charset="-128"/>
              <a:sym typeface="Times" pitchFamily="-107" charset="0"/>
            </a:endParaRPr>
          </a:p>
        </p:txBody>
      </p:sp>
      <p:sp>
        <p:nvSpPr>
          <p:cNvPr id="14" name="Textfeld 22">
            <a:extLst>
              <a:ext uri="{FF2B5EF4-FFF2-40B4-BE49-F238E27FC236}">
                <a16:creationId xmlns:a16="http://schemas.microsoft.com/office/drawing/2014/main" xmlns="" id="{D55C916B-C9F7-55B0-4EF2-E502B8D40F96}"/>
              </a:ext>
            </a:extLst>
          </p:cNvPr>
          <p:cNvSpPr txBox="1"/>
          <p:nvPr/>
        </p:nvSpPr>
        <p:spPr>
          <a:xfrm>
            <a:off x="6418535" y="2694180"/>
            <a:ext cx="341788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82663" algn="l"/>
              </a:tabLst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948A"/>
                </a:solidFill>
                <a:effectLst/>
                <a:uLnTx/>
                <a:uFillTx/>
                <a:latin typeface="Calibri"/>
              </a:rPr>
              <a:t>COMPLESSO</a:t>
            </a: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rgbClr val="00948A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Cerchio vuoto 14">
            <a:extLst>
              <a:ext uri="{FF2B5EF4-FFF2-40B4-BE49-F238E27FC236}">
                <a16:creationId xmlns:a16="http://schemas.microsoft.com/office/drawing/2014/main" xmlns="" id="{34B4A510-5E1A-9429-5428-8960B5119843}"/>
              </a:ext>
            </a:extLst>
          </p:cNvPr>
          <p:cNvSpPr>
            <a:spLocks noChangeAspect="1"/>
          </p:cNvSpPr>
          <p:nvPr/>
        </p:nvSpPr>
        <p:spPr>
          <a:xfrm>
            <a:off x="5908686" y="1007715"/>
            <a:ext cx="4437580" cy="4437580"/>
          </a:xfrm>
          <a:prstGeom prst="donut">
            <a:avLst>
              <a:gd name="adj" fmla="val 5848"/>
            </a:avLst>
          </a:prstGeom>
          <a:solidFill>
            <a:srgbClr val="009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Textfeld 22">
            <a:extLst>
              <a:ext uri="{FF2B5EF4-FFF2-40B4-BE49-F238E27FC236}">
                <a16:creationId xmlns:a16="http://schemas.microsoft.com/office/drawing/2014/main" xmlns="" id="{8F6ED382-9D62-9377-E3F3-84F423D40656}"/>
              </a:ext>
            </a:extLst>
          </p:cNvPr>
          <p:cNvSpPr txBox="1"/>
          <p:nvPr/>
        </p:nvSpPr>
        <p:spPr>
          <a:xfrm>
            <a:off x="5390504" y="1126891"/>
            <a:ext cx="2160000" cy="646331"/>
          </a:xfrm>
          <a:prstGeom prst="rect">
            <a:avLst/>
          </a:prstGeom>
          <a:solidFill>
            <a:srgbClr val="E0ED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74070"/>
                </a:solidFill>
                <a:latin typeface="Times" pitchFamily="-107" charset="0"/>
                <a:ea typeface="ヒラギノ明朝 ProN W3" pitchFamily="-107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94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Menta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00948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feld 22">
            <a:extLst>
              <a:ext uri="{FF2B5EF4-FFF2-40B4-BE49-F238E27FC236}">
                <a16:creationId xmlns:a16="http://schemas.microsoft.com/office/drawing/2014/main" xmlns="" id="{0237D554-5F03-E713-C97B-578217A2F9C2}"/>
              </a:ext>
            </a:extLst>
          </p:cNvPr>
          <p:cNvSpPr txBox="1"/>
          <p:nvPr/>
        </p:nvSpPr>
        <p:spPr>
          <a:xfrm>
            <a:off x="4615604" y="4300989"/>
            <a:ext cx="2098975" cy="1200329"/>
          </a:xfrm>
          <a:prstGeom prst="rect">
            <a:avLst/>
          </a:prstGeom>
          <a:solidFill>
            <a:srgbClr val="E0ED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48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94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Tè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94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94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verde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00948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feld 22">
            <a:extLst>
              <a:ext uri="{FF2B5EF4-FFF2-40B4-BE49-F238E27FC236}">
                <a16:creationId xmlns:a16="http://schemas.microsoft.com/office/drawing/2014/main" xmlns="" id="{4575E2E5-4F3D-5150-368D-D12BC38F45C4}"/>
              </a:ext>
            </a:extLst>
          </p:cNvPr>
          <p:cNvSpPr txBox="1"/>
          <p:nvPr/>
        </p:nvSpPr>
        <p:spPr>
          <a:xfrm>
            <a:off x="10155496" y="4035881"/>
            <a:ext cx="1494012" cy="646331"/>
          </a:xfrm>
          <a:prstGeom prst="rect">
            <a:avLst/>
          </a:prstGeom>
          <a:solidFill>
            <a:srgbClr val="E0ED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48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948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Timo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00948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E4C1CFD1-051A-B116-FC57-A5C3F72BCF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746" y="3515487"/>
            <a:ext cx="2160000" cy="2160000"/>
          </a:xfrm>
          <a:prstGeom prst="ellipse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27FFD25A-6C45-287F-D615-CF7E86B788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69985" y="3525177"/>
            <a:ext cx="2160000" cy="2160000"/>
          </a:xfrm>
          <a:prstGeom prst="ellipse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xmlns="" id="{DD694469-A1DD-995A-B133-A65F0F4670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3361" y="476967"/>
            <a:ext cx="2160000" cy="2160000"/>
          </a:xfrm>
          <a:prstGeom prst="ellipse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5F4DE4A8-CFDB-92A6-121D-4E0790AF4A52}"/>
              </a:ext>
            </a:extLst>
          </p:cNvPr>
          <p:cNvSpPr txBox="1"/>
          <p:nvPr/>
        </p:nvSpPr>
        <p:spPr>
          <a:xfrm>
            <a:off x="180000" y="180000"/>
            <a:ext cx="3782400" cy="5778000"/>
          </a:xfrm>
          <a:prstGeom prst="rect">
            <a:avLst/>
          </a:prstGeom>
          <a:solidFill>
            <a:srgbClr val="00948A"/>
          </a:solidFill>
        </p:spPr>
        <p:txBody>
          <a:bodyPr vert="horz" wrap="square" lIns="121910" tIns="60955" rIns="121910" bIns="60955" rtlCol="0" anchor="ctr">
            <a:noAutofit/>
          </a:bodyPr>
          <a:lstStyle>
            <a:defPPr>
              <a:defRPr lang="it-IT"/>
            </a:defPPr>
            <a:lvl1pPr marR="0" lvl="0" indent="1588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15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Ingredienti rinfrescanti e rivitalizzanti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xmlns="" id="{7CD40A97-21C0-E717-79B7-5F0BDA41B4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9200" y="0"/>
            <a:ext cx="864000" cy="864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56869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4" grpId="0"/>
      <p:bldP spid="15" grpId="0" animBg="1"/>
      <p:bldP spid="16" grpId="0" animBg="1"/>
      <p:bldP spid="17" grpId="0" animBg="1"/>
      <p:bldP spid="18" grpId="0" animBg="1"/>
      <p:bldP spid="21" grpId="0" animBg="1"/>
    </p:bldLst>
  </p:timing>
</p:sld>
</file>

<file path=ppt/theme/theme1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330</Words>
  <Application>Microsoft Office PowerPoint</Application>
  <PresentationFormat>Personalizado</PresentationFormat>
  <Paragraphs>49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5_Tema di Office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Just Italia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Susanna Ferrais</dc:creator>
  <cp:lastModifiedBy>okodia</cp:lastModifiedBy>
  <cp:revision>6</cp:revision>
  <dcterms:created xsi:type="dcterms:W3CDTF">2022-08-31T09:17:22Z</dcterms:created>
  <dcterms:modified xsi:type="dcterms:W3CDTF">2023-03-30T10:36:22Z</dcterms:modified>
</cp:coreProperties>
</file>